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3"/>
  </p:notesMasterIdLst>
  <p:handoutMasterIdLst>
    <p:handoutMasterId r:id="rId104"/>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6" r:id="rId46"/>
    <p:sldId id="301" r:id="rId47"/>
    <p:sldId id="298" r:id="rId48"/>
    <p:sldId id="299" r:id="rId49"/>
    <p:sldId id="307" r:id="rId50"/>
    <p:sldId id="308" r:id="rId51"/>
    <p:sldId id="359"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61" r:id="rId73"/>
    <p:sldId id="329" r:id="rId74"/>
    <p:sldId id="330" r:id="rId75"/>
    <p:sldId id="331" r:id="rId76"/>
    <p:sldId id="332" r:id="rId77"/>
    <p:sldId id="333" r:id="rId78"/>
    <p:sldId id="334" r:id="rId79"/>
    <p:sldId id="336" r:id="rId80"/>
    <p:sldId id="337" r:id="rId81"/>
    <p:sldId id="335" r:id="rId82"/>
    <p:sldId id="362"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260" r:id="rId101"/>
    <p:sldId id="26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3613"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12/30/2023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1. Create a security group</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sg-063da776c9bc097c7</a:t>
            </a: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(non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43100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r>
              <a:rPr lang="en-US" dirty="0"/>
              <a:t>-&gt; Create hosted zone on Route-53</a:t>
            </a:r>
          </a:p>
          <a:p>
            <a:r>
              <a:rPr lang="en-US" dirty="0"/>
              <a:t>-&gt; Change Nameservers on GoDaddy to AWS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is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a:t>
            </a: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94177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202317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dirty="0"/>
              <a:t>Is JavaScript on server</a:t>
            </a:r>
          </a:p>
          <a:p>
            <a:pPr marL="285750" indent="-285750">
              <a:buFont typeface="Wingdings" panose="05000000000000000000" pitchFamily="2" charset="2"/>
              <a:buChar char="q"/>
            </a:pPr>
            <a:r>
              <a:rPr lang="en-US" sz="1800" dirty="0"/>
              <a:t> Can be extended as WebServer suitable for web deployment</a:t>
            </a:r>
          </a:p>
          <a:p>
            <a:pPr marL="285750" indent="-285750">
              <a:buFont typeface="Wingdings" panose="05000000000000000000" pitchFamily="2" charset="2"/>
              <a:buChar char="q"/>
            </a:pPr>
            <a:r>
              <a:rPr lang="en-US" sz="1800" dirty="0">
                <a:highlight>
                  <a:srgbClr val="FFFF00"/>
                </a:highlight>
              </a:rPr>
              <a:t>Download 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ICMP</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a:bodyPr>
          <a:lstStyle/>
          <a:p>
            <a:pPr marL="285750" indent="-285750">
              <a:buFont typeface="Wingdings" panose="05000000000000000000" pitchFamily="2" charset="2"/>
              <a:buChar char="q"/>
            </a:pPr>
            <a:r>
              <a:rPr lang="en-US" sz="1600" dirty="0"/>
              <a:t>Control EC2 placement</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for low latency (</a:t>
            </a:r>
            <a:r>
              <a:rPr lang="en-US" sz="1600" i="1" dirty="0">
                <a:solidFill>
                  <a:srgbClr val="FF0000"/>
                </a:solidFill>
              </a:rPr>
              <a:t>If racks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on different set of racks , suitable for Hadoop, Kafka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lnSpcReduction="1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a:t>
            </a:r>
          </a:p>
          <a:p>
            <a:pPr marL="285750" indent="-285750">
              <a:buFont typeface="Wingdings" panose="05000000000000000000" pitchFamily="2" charset="2"/>
              <a:buChar char="q"/>
            </a:pPr>
            <a:r>
              <a:rPr lang="en-US" sz="1600" dirty="0"/>
              <a:t>EBS volume can be provisioned and remain unattached. Can be attached on demand</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Provision another volume of type gp2 and capacity 1 GB (supply tag). Once volume state is Available, Action -&gt; Attach to EC2 instance</a:t>
            </a:r>
          </a:p>
          <a:p>
            <a:pPr marL="285750" indent="-285750">
              <a:buFont typeface="Wingdings" panose="05000000000000000000" pitchFamily="2" charset="2"/>
              <a:buChar char="q"/>
            </a:pPr>
            <a:r>
              <a:rPr lang="en-US" sz="1600" dirty="0"/>
              <a:t>Volume need to be formatted, to use on linux machine. Instructions are available on net to format</a:t>
            </a:r>
          </a:p>
          <a:p>
            <a:pPr marL="285750" indent="-285750">
              <a:buFont typeface="Wingdings" panose="05000000000000000000" pitchFamily="2" charset="2"/>
              <a:buChar char="q"/>
            </a:pPr>
            <a:r>
              <a:rPr lang="en-US" sz="1600" dirty="0"/>
              <a:t>Again, on EC2 instance -&gt; Storage section, the newly provisioned volume can be visible</a:t>
            </a:r>
          </a:p>
          <a:p>
            <a:pPr marL="285750" indent="-285750">
              <a:buFont typeface="Wingdings" panose="05000000000000000000" pitchFamily="2" charset="2"/>
              <a:buChar char="q"/>
            </a:pPr>
            <a:r>
              <a:rPr lang="en-US" sz="1600" dirty="0"/>
              <a:t>Scrolling extreme right on volume, can see delete on termination behavior. For root volume, its Yes</a:t>
            </a:r>
          </a:p>
          <a:p>
            <a:pPr marL="285750" indent="-285750">
              <a:buFont typeface="Wingdings" panose="05000000000000000000" pitchFamily="2" charset="2"/>
              <a:buChar char="q"/>
            </a:pPr>
            <a:r>
              <a:rPr lang="en-US" sz="1600" dirty="0"/>
              <a:t>Try to Launch EC2 instance (don’t create). On Storage -&gt; Advance -&gt; Delete on Termination option is available</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4311971"/>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buFont typeface="Wingdings" panose="05000000000000000000" pitchFamily="2" charset="2"/>
              <a:buChar char="q"/>
            </a:pPr>
            <a:r>
              <a:rPr lang="en-US" sz="1600" dirty="0"/>
              <a:t>The snapshots can be taken when volume is attached to EC2 instance but recommended to detach it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r>
              <a:rPr lang="en-US" sz="1800" dirty="0">
                <a:highlight>
                  <a:srgbClr val="FFFF00"/>
                </a:highlight>
              </a:rPr>
              <a:t>Hand-ON</a:t>
            </a:r>
          </a:p>
          <a:p>
            <a:pPr marL="285750" indent="-285750">
              <a:buFont typeface="Wingdings" panose="05000000000000000000" pitchFamily="2" charset="2"/>
              <a:buChar char="q"/>
            </a:pPr>
            <a:r>
              <a:rPr lang="en-US" sz="1600" dirty="0"/>
              <a:t>Volume -&gt; Action -&gt; Create Snapshots</a:t>
            </a:r>
          </a:p>
          <a:p>
            <a:pPr marL="285750" indent="-285750">
              <a:buFont typeface="Wingdings" panose="05000000000000000000" pitchFamily="2" charset="2"/>
              <a:buChar char="q"/>
            </a:pPr>
            <a:r>
              <a:rPr lang="en-US" sz="1600" dirty="0"/>
              <a:t>Can be visible on Snapshot menu, beneath volume</a:t>
            </a:r>
          </a:p>
          <a:p>
            <a:pPr marL="285750" indent="-285750">
              <a:buFont typeface="Wingdings" panose="05000000000000000000" pitchFamily="2" charset="2"/>
              <a:buChar char="q"/>
            </a:pPr>
            <a:r>
              <a:rPr lang="en-US" sz="1600" dirty="0"/>
              <a:t>Selection Snapshot -&gt; Copy Snapshot and can be copied to another region</a:t>
            </a:r>
          </a:p>
          <a:p>
            <a:pPr marL="285750" indent="-285750">
              <a:buFont typeface="Wingdings" panose="05000000000000000000" pitchFamily="2" charset="2"/>
              <a:buChar char="q"/>
            </a:pPr>
            <a:r>
              <a:rPr lang="en-US" sz="1600" dirty="0"/>
              <a:t>Snapshot -&gt; Action -&gt; Create Vol from snapshots. Now 2 vols can be visible. While creating vol from snapshots all the AZs for that region where snapshot exists, are visible</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are lost when instance is stopped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EFS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Elastic file system is managed Network File System (NFS), which can be mounted on 100s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 files across</a:t>
            </a:r>
          </a:p>
          <a:p>
            <a:pPr marL="285750" indent="-285750">
              <a:buFont typeface="Wingdings" panose="05000000000000000000" pitchFamily="2" charset="2"/>
              <a:buChar char="q"/>
            </a:pPr>
            <a:r>
              <a:rPr lang="en-US" sz="1800" dirty="0"/>
              <a:t>Follow notes for lab</a:t>
            </a: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7133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600" dirty="0"/>
              <a:t>Create 2 ec2 instances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a:t>
            </a:r>
          </a:p>
          <a:p>
            <a:pPr marL="285750" indent="-285750">
              <a:buFont typeface="Wingdings" panose="05000000000000000000" pitchFamily="2" charset="2"/>
              <a:buChar char="q"/>
            </a:pPr>
            <a:r>
              <a:rPr lang="en-US" sz="1600" dirty="0"/>
              <a:t>On security group of ALB, only allow http traffic, from anywhere</a:t>
            </a:r>
          </a:p>
          <a:p>
            <a:pPr marL="285750" indent="-285750">
              <a:buFont typeface="Wingdings" panose="05000000000000000000" pitchFamily="2" charset="2"/>
              <a:buChar char="q"/>
            </a:pPr>
            <a:r>
              <a:rPr lang="en-US" sz="1600" dirty="0"/>
              <a:t>Add target group with both instances</a:t>
            </a:r>
          </a:p>
          <a:p>
            <a:pPr marL="285750" indent="-285750">
              <a:buFont typeface="Wingdings" panose="05000000000000000000" pitchFamily="2" charset="2"/>
              <a:buChar char="q"/>
            </a:pPr>
            <a:r>
              <a:rPr lang="en-US" sz="1600" dirty="0"/>
              <a:t>Once provisioned, hit the URL of ALB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745254"/>
          </a:xfrm>
        </p:spPr>
        <p:txBody>
          <a:bodyPr>
            <a:normAutofit/>
          </a:bodyPr>
          <a:lstStyle/>
          <a:p>
            <a:pPr marL="285750" indent="-285750">
              <a:buFont typeface="Wingdings" panose="05000000000000000000" pitchFamily="2" charset="2"/>
              <a:buChar char="q"/>
            </a:pPr>
            <a:r>
              <a:rPr lang="en-US" sz="1800" dirty="0"/>
              <a:t>Auto scaling deals with horizontal scaling of ec2 servers on the backend. </a:t>
            </a:r>
          </a:p>
          <a:p>
            <a:pPr marL="285750" indent="-285750">
              <a:buFont typeface="Wingdings" panose="05000000000000000000" pitchFamily="2" charset="2"/>
              <a:buChar char="q"/>
            </a:pPr>
            <a:r>
              <a:rPr lang="en-US" sz="1800" dirty="0"/>
              <a:t>It makes EC2 instances grow or reduced based on the load</a:t>
            </a:r>
          </a:p>
          <a:p>
            <a:pPr marL="285750" indent="-285750">
              <a:buFont typeface="Wingdings" panose="05000000000000000000" pitchFamily="2" charset="2"/>
              <a:buChar char="q"/>
            </a:pPr>
            <a:r>
              <a:rPr lang="en-US" sz="1800" dirty="0"/>
              <a:t>It ensures max and min capacity based on load</a:t>
            </a:r>
          </a:p>
          <a:p>
            <a:pPr marL="285750" indent="-285750">
              <a:buFont typeface="Wingdings" panose="05000000000000000000" pitchFamily="2" charset="2"/>
              <a:buChar char="q"/>
            </a:pPr>
            <a:r>
              <a:rPr lang="en-US" sz="1800" dirty="0"/>
              <a:t>Cost savings as we always run with optimal capacity</a:t>
            </a:r>
          </a:p>
          <a:p>
            <a:pPr marL="285750" indent="-285750">
              <a:buFont typeface="Wingdings" panose="05000000000000000000" pitchFamily="2" charset="2"/>
              <a:buChar char="q"/>
            </a:pPr>
            <a:r>
              <a:rPr lang="en-US" sz="1800" dirty="0"/>
              <a:t>This works hand in hand with ALB. As instances are added or reduced from ASG, the instances are either registered or deregistered with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 with bootstrap script (except last line) with SG allowing ssh , http, https and then create AMI from that instance</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also private subnets say in us-east-1 region (might give error latter that subnets don’t have LB capabilities)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first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Logout and go to aws.amazon.com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a:t>
            </a:r>
            <a:r>
              <a:rPr lang="en-US" sz="2000" dirty="0" err="1"/>
              <a:t>GetObject</a:t>
            </a:r>
            <a:r>
              <a:rPr lang="en-US" sz="2000" dirty="0"/>
              <a:t>  and ARN = &lt;</a:t>
            </a:r>
            <a:r>
              <a:rPr lang="en-US" sz="2000" dirty="0" err="1"/>
              <a:t>bucket_arn</a:t>
            </a:r>
            <a:r>
              <a:rPr lang="en-US" sz="2000" dirty="0"/>
              <a:t>&gt;/*</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a:t>
            </a:r>
          </a:p>
          <a:p>
            <a:pPr marL="285750" indent="-285750">
              <a:buFont typeface="Wingdings" panose="05000000000000000000" pitchFamily="2" charset="2"/>
              <a:buChar char="q"/>
            </a:pPr>
            <a:r>
              <a:rPr lang="en-US" sz="2000" dirty="0"/>
              <a:t>Connect via EC2 instance Connect</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 case of overwrite an object, better to enable versioning at bucket level</a:t>
            </a:r>
          </a:p>
          <a:p>
            <a:pPr marL="285750" indent="-285750">
              <a:buFont typeface="Wingdings" panose="05000000000000000000" pitchFamily="2" charset="2"/>
              <a:buChar char="q"/>
            </a:pPr>
            <a:r>
              <a:rPr lang="en-US" sz="1600" dirty="0"/>
              <a:t>Its helps rollback to previous versions</a:t>
            </a:r>
          </a:p>
          <a:p>
            <a:pPr marL="285750" indent="-285750">
              <a:buFont typeface="Wingdings" panose="05000000000000000000" pitchFamily="2" charset="2"/>
              <a:buChar char="q"/>
            </a:pPr>
            <a:r>
              <a:rPr lang="en-US" sz="1600" dirty="0"/>
              <a:t>It helps to recover from unintended deletes</a:t>
            </a:r>
          </a:p>
          <a:p>
            <a:pPr marL="285750" indent="-285750">
              <a:buFont typeface="Wingdings" panose="05000000000000000000" pitchFamily="2" charset="2"/>
              <a:buChar char="q"/>
            </a:pPr>
            <a:r>
              <a:rPr lang="en-US" sz="1600" dirty="0"/>
              <a:t>All files before versioning will have version as null</a:t>
            </a:r>
          </a:p>
          <a:p>
            <a:pPr marL="285750" indent="-285750">
              <a:buFont typeface="Wingdings" panose="05000000000000000000" pitchFamily="2" charset="2"/>
              <a:buChar char="q"/>
            </a:pPr>
            <a:r>
              <a:rPr lang="en-US" sz="1600" dirty="0"/>
              <a:t>:: Properties :: Versioning :: -&gt; Enable</a:t>
            </a:r>
          </a:p>
          <a:p>
            <a:pPr marL="285750" indent="-285750">
              <a:buFont typeface="Wingdings" panose="05000000000000000000" pitchFamily="2" charset="2"/>
              <a:buChar char="q"/>
            </a:pPr>
            <a:r>
              <a:rPr lang="en-US" sz="1600" dirty="0"/>
              <a:t>Open static website URL on a browser tab</a:t>
            </a:r>
          </a:p>
          <a:p>
            <a:pPr marL="285750" indent="-285750">
              <a:buFont typeface="Wingdings" panose="05000000000000000000" pitchFamily="2" charset="2"/>
              <a:buChar char="q"/>
            </a:pPr>
            <a:r>
              <a:rPr lang="en-US" sz="1600" dirty="0"/>
              <a:t>Upload one more aws image from code/</a:t>
            </a:r>
            <a:r>
              <a:rPr lang="en-US" sz="1600" dirty="0" err="1"/>
              <a:t>aws_another_logo</a:t>
            </a:r>
            <a:r>
              <a:rPr lang="en-US" sz="1600" dirty="0"/>
              <a:t> folder</a:t>
            </a:r>
          </a:p>
          <a:p>
            <a:pPr marL="285750" indent="-285750">
              <a:buFont typeface="Wingdings" panose="05000000000000000000" pitchFamily="2" charset="2"/>
              <a:buChar char="q"/>
            </a:pPr>
            <a:r>
              <a:rPr lang="en-US" sz="1600" dirty="0"/>
              <a:t>Refresh static website url and notice the changes</a:t>
            </a:r>
          </a:p>
          <a:p>
            <a:pPr marL="285750" indent="-285750">
              <a:buFont typeface="Wingdings" panose="05000000000000000000" pitchFamily="2" charset="2"/>
              <a:buChar char="q"/>
            </a:pPr>
            <a:r>
              <a:rPr lang="en-US" sz="1600" dirty="0"/>
              <a:t>Object :: toggle on Show Versions, to see versions</a:t>
            </a:r>
          </a:p>
          <a:p>
            <a:pPr marL="285750" indent="-285750">
              <a:buFont typeface="Wingdings" panose="05000000000000000000" pitchFamily="2" charset="2"/>
              <a:buChar char="q"/>
            </a:pPr>
            <a:r>
              <a:rPr lang="en-US" sz="1600" dirty="0"/>
              <a:t>For Rollback -&gt; Select latest version of index.html and Delete</a:t>
            </a:r>
          </a:p>
          <a:p>
            <a:pPr marL="285750" indent="-285750">
              <a:buFont typeface="Wingdings" panose="05000000000000000000" pitchFamily="2" charset="2"/>
              <a:buChar char="q"/>
            </a:pPr>
            <a:r>
              <a:rPr lang="en-US" sz="1600" dirty="0"/>
              <a:t>Refresh static website url and notice the changes</a:t>
            </a:r>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Reduced Redundancy is deprecated</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lnSpcReduction="10000"/>
          </a:bodyPr>
          <a:lstStyle/>
          <a:p>
            <a:pPr marL="285750" indent="-285750">
              <a:buFont typeface="Wingdings" panose="05000000000000000000" pitchFamily="2" charset="2"/>
              <a:buChar char="q"/>
            </a:pPr>
            <a:r>
              <a:rPr lang="en-US" sz="1600" dirty="0"/>
              <a:t>On Lambda Home, Run button can be clicked to see lambda running</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lambda, with code at code/lambda_int_s3_code.js file (ensure region for s3 client, in code)</a:t>
            </a:r>
          </a:p>
          <a:p>
            <a:pPr marL="285750" indent="-285750">
              <a:buFont typeface="Wingdings" panose="05000000000000000000" pitchFamily="2" charset="2"/>
              <a:buChar char="q"/>
            </a:pPr>
            <a:r>
              <a:rPr lang="en-US" sz="1600" dirty="0"/>
              <a:t>Create a trigger from Configuration tab of lamba, for the s3 bucket , for all objects events</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p:txBody>
      </p:sp>
    </p:spTree>
    <p:extLst>
      <p:ext uri="{BB962C8B-B14F-4D97-AF65-F5344CB8AC3E}">
        <p14:creationId xmlns:p14="http://schemas.microsoft.com/office/powerpoint/2010/main" val="2036390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AWS fargate can be used with ECS,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8" y="869950"/>
            <a:ext cx="10694614" cy="5486400"/>
          </a:xfrm>
        </p:spPr>
        <p:txBody>
          <a:bodyPr>
            <a:normAutofit lnSpcReduction="1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Set Launch type as Fargate.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a:t>
            </a:r>
          </a:p>
          <a:p>
            <a:pPr marL="285750" indent="-285750">
              <a:buFont typeface="Wingdings" panose="05000000000000000000" pitchFamily="2" charset="2"/>
              <a:buChar char="q"/>
            </a:pPr>
            <a:r>
              <a:rPr lang="en-US" sz="1600" dirty="0">
                <a:solidFill>
                  <a:srgbClr val="FF0000"/>
                </a:solidFill>
              </a:rPr>
              <a:t>Delete the task definition and cluster</a:t>
            </a:r>
          </a:p>
        </p:txBody>
      </p:sp>
    </p:spTree>
    <p:extLst>
      <p:ext uri="{BB962C8B-B14F-4D97-AF65-F5344CB8AC3E}">
        <p14:creationId xmlns:p14="http://schemas.microsoft.com/office/powerpoint/2010/main" val="313092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Create database, select Engine as Postgres, Free Tier, Latest version, put Storage as 10GB, put password,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838200" y="973553"/>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Create stack and upload existing template file – code\ec2-template.yaml</a:t>
            </a:r>
          </a:p>
          <a:p>
            <a:pPr marL="285750" indent="-285750">
              <a:buFont typeface="Wingdings" panose="05000000000000000000" pitchFamily="2" charset="2"/>
              <a:buChar char="q"/>
            </a:pPr>
            <a:r>
              <a:rPr lang="en-US" sz="1800" dirty="0"/>
              <a:t>Watch the events</a:t>
            </a:r>
          </a:p>
          <a:p>
            <a:pPr marL="285750" indent="-285750">
              <a:buFont typeface="Wingdings" panose="05000000000000000000" pitchFamily="2" charset="2"/>
              <a:buChar char="q"/>
            </a:pPr>
            <a:r>
              <a:rPr lang="en-US" sz="1800" dirty="0"/>
              <a:t>Update same stack with – code\ec2-and-other-template.yaml</a:t>
            </a:r>
          </a:p>
          <a:p>
            <a:pPr marL="285750" indent="-285750">
              <a:buFont typeface="Wingdings" panose="05000000000000000000" pitchFamily="2" charset="2"/>
              <a:buChar char="q"/>
            </a:pPr>
            <a:r>
              <a:rPr lang="en-US" sz="1800" dirty="0"/>
              <a:t>The change set can be viewed to see what all changes</a:t>
            </a:r>
          </a:p>
          <a:p>
            <a:pPr marL="285750" indent="-285750">
              <a:buFont typeface="Wingdings" panose="05000000000000000000" pitchFamily="2" charset="2"/>
              <a:buChar char="q"/>
            </a:pPr>
            <a:r>
              <a:rPr lang="en-US" sz="1800" dirty="0"/>
              <a:t>Delete the CFT to delete all resources</a:t>
            </a:r>
          </a:p>
        </p:txBody>
      </p:sp>
    </p:spTree>
    <p:extLst>
      <p:ext uri="{BB962C8B-B14F-4D97-AF65-F5344CB8AC3E}">
        <p14:creationId xmlns:p14="http://schemas.microsoft.com/office/powerpoint/2010/main" val="3402637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2"/>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Create S3 bucket, upload index.html and an image</a:t>
            </a:r>
          </a:p>
          <a:p>
            <a:pPr marL="285750" indent="-285750">
              <a:buFont typeface="Wingdings" panose="05000000000000000000" pitchFamily="2" charset="2"/>
              <a:buChar char="q"/>
            </a:pPr>
            <a:r>
              <a:rPr lang="en-US" sz="1600" dirty="0"/>
              <a:t>The index.html can be accessed by Open button, but image won’t display as it is not public</a:t>
            </a:r>
          </a:p>
          <a:p>
            <a:pPr marL="285750" indent="-285750">
              <a:buFont typeface="Wingdings" panose="05000000000000000000" pitchFamily="2" charset="2"/>
              <a:buChar char="q"/>
            </a:pPr>
            <a:r>
              <a:rPr lang="en-US" sz="1600" dirty="0"/>
              <a:t>The Object URL anyways won’t work</a:t>
            </a:r>
          </a:p>
          <a:p>
            <a:pPr marL="285750" indent="-285750">
              <a:buFont typeface="Wingdings" panose="05000000000000000000" pitchFamily="2" charset="2"/>
              <a:buChar char="q"/>
            </a:pPr>
            <a:r>
              <a:rPr lang="en-US" sz="1600" dirty="0"/>
              <a:t>Create CloudFront distribution, chose origin domain as S3 bucket</a:t>
            </a:r>
          </a:p>
          <a:p>
            <a:pPr marL="285750" indent="-285750">
              <a:buFont typeface="Wingdings" panose="05000000000000000000" pitchFamily="2" charset="2"/>
              <a:buChar char="q"/>
            </a:pPr>
            <a:r>
              <a:rPr lang="en-US" sz="1600" dirty="0"/>
              <a:t>Origin access public is NA, as bucket is not public. Also, legacy is old</a:t>
            </a:r>
          </a:p>
          <a:p>
            <a:pPr marL="285750" indent="-285750">
              <a:buFont typeface="Wingdings" panose="05000000000000000000" pitchFamily="2" charset="2"/>
              <a:buChar char="q"/>
            </a:pPr>
            <a:r>
              <a:rPr lang="en-US" sz="1600" dirty="0"/>
              <a:t>Create Origin Access Control (will require a policy update on S3)</a:t>
            </a:r>
          </a:p>
          <a:p>
            <a:pPr marL="285750" indent="-285750">
              <a:buFont typeface="Wingdings" panose="05000000000000000000" pitchFamily="2" charset="2"/>
              <a:buChar char="q"/>
            </a:pPr>
            <a:r>
              <a:rPr lang="en-US" sz="1600" dirty="0"/>
              <a:t>Among all other settings, keep defaults and for Default root object mention, index.html</a:t>
            </a:r>
          </a:p>
          <a:p>
            <a:pPr marL="285750" indent="-285750">
              <a:buFont typeface="Wingdings" panose="05000000000000000000" pitchFamily="2" charset="2"/>
              <a:buChar char="q"/>
            </a:pPr>
            <a:r>
              <a:rPr lang="en-US" sz="1600" dirty="0"/>
              <a:t>After creation, last modified will be deploying (wait for this to change)</a:t>
            </a:r>
          </a:p>
          <a:p>
            <a:pPr marL="285750" indent="-285750">
              <a:buFont typeface="Wingdings" panose="05000000000000000000" pitchFamily="2" charset="2"/>
              <a:buChar char="q"/>
            </a:pPr>
            <a:r>
              <a:rPr lang="en-US" sz="1600" dirty="0"/>
              <a:t>On distribution -&gt; Origins -&gt; Edit -&gt; Copy Policy and paste on S3</a:t>
            </a:r>
          </a:p>
          <a:p>
            <a:pPr marL="285750" indent="-285750">
              <a:buFont typeface="Wingdings" panose="05000000000000000000" pitchFamily="2" charset="2"/>
              <a:buChar char="q"/>
            </a:pPr>
            <a:r>
              <a:rPr lang="en-US" sz="1600" dirty="0"/>
              <a:t>Once deploying status is changed, copy distribution domain name and paste on browser</a:t>
            </a:r>
          </a:p>
          <a:p>
            <a:pPr marL="285750" indent="-285750">
              <a:buFont typeface="Wingdings" panose="05000000000000000000" pitchFamily="2" charset="2"/>
              <a:buChar char="q"/>
            </a:pPr>
            <a:r>
              <a:rPr lang="en-US" sz="1600"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sz="1600" dirty="0"/>
              <a:t>To Delete -&gt; Disable distribution -&gt; Wait for status to change from deploying  and then delete distribution</a:t>
            </a:r>
          </a:p>
          <a:p>
            <a:pPr marL="285750" indent="-285750">
              <a:buFont typeface="Wingdings" panose="05000000000000000000" pitchFamily="2" charset="2"/>
              <a:buChar char="q"/>
            </a:pPr>
            <a:r>
              <a:rPr lang="en-US" sz="1600" dirty="0"/>
              <a:t>On left menu -&gt; Origin Access -&gt; Delete</a:t>
            </a:r>
          </a:p>
          <a:p>
            <a:pPr marL="285750" indent="-285750">
              <a:buFont typeface="Wingdings" panose="05000000000000000000" pitchFamily="2" charset="2"/>
              <a:buChar char="q"/>
            </a:pPr>
            <a:r>
              <a:rPr lang="en-US" sz="1600"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a:bodyPr>
          <a:lstStyle/>
          <a:p>
            <a:pPr marL="285750" indent="-285750">
              <a:buFont typeface="Wingdings" panose="05000000000000000000" pitchFamily="2" charset="2"/>
              <a:buChar char="q"/>
            </a:pPr>
            <a:r>
              <a:rPr lang="en-US" sz="1800" dirty="0"/>
              <a:t>Create Queue -&gt; Standard, </a:t>
            </a:r>
          </a:p>
          <a:p>
            <a:pPr marL="285750" indent="-285750">
              <a:buFont typeface="Wingdings" panose="05000000000000000000" pitchFamily="2" charset="2"/>
              <a:buChar char="q"/>
            </a:pPr>
            <a:r>
              <a:rPr lang="en-US" sz="1800" dirty="0"/>
              <a:t>Click on Send and Receive Messages button</a:t>
            </a:r>
          </a:p>
          <a:p>
            <a:pPr marL="285750" indent="-285750">
              <a:buFont typeface="Wingdings" panose="05000000000000000000" pitchFamily="2" charset="2"/>
              <a:buChar char="q"/>
            </a:pPr>
            <a:r>
              <a:rPr lang="en-US" sz="1800" dirty="0"/>
              <a:t>Write some hello message and click Send message. Send few more messages</a:t>
            </a:r>
          </a:p>
          <a:p>
            <a:pPr marL="285750" indent="-285750">
              <a:buFont typeface="Wingdings" panose="05000000000000000000" pitchFamily="2" charset="2"/>
              <a:buChar char="q"/>
            </a:pPr>
            <a:r>
              <a:rPr lang="en-US" sz="1800" dirty="0"/>
              <a:t>Under Receive Message section, the Message available will be updated (might take time)</a:t>
            </a:r>
          </a:p>
          <a:p>
            <a:pPr marL="285750" indent="-285750">
              <a:buFont typeface="Wingdings" panose="05000000000000000000" pitchFamily="2" charset="2"/>
              <a:buChar char="q"/>
            </a:pPr>
            <a:r>
              <a:rPr lang="en-US" sz="1800" dirty="0"/>
              <a:t>Poll Messages will show 3 messages, Click on message to see body</a:t>
            </a:r>
          </a:p>
          <a:p>
            <a:pPr marL="285750" indent="-285750">
              <a:buFont typeface="Wingdings" panose="05000000000000000000" pitchFamily="2" charset="2"/>
              <a:buChar char="q"/>
            </a:pPr>
            <a:r>
              <a:rPr lang="en-US" sz="1800" dirty="0"/>
              <a:t>Once seen delete the messages, to simulate deletion</a:t>
            </a:r>
          </a:p>
          <a:p>
            <a:pPr marL="285750" indent="-285750">
              <a:buFont typeface="Wingdings" panose="05000000000000000000" pitchFamily="2" charset="2"/>
              <a:buChar char="q"/>
            </a:pPr>
            <a:r>
              <a:rPr lang="en-US" sz="1800" dirty="0"/>
              <a:t>Delete Queue</a:t>
            </a:r>
          </a:p>
          <a:p>
            <a:pPr marL="285750" indent="-285750">
              <a:buFont typeface="Wingdings" panose="05000000000000000000" pitchFamily="2" charset="2"/>
              <a:buChar char="q"/>
            </a:pPr>
            <a:r>
              <a:rPr lang="en-US" sz="18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Once created, go to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On Left Menu , topics, Publish Message</a:t>
            </a:r>
          </a:p>
          <a:p>
            <a:pPr marL="285750" indent="-285750">
              <a:buFont typeface="Wingdings" panose="05000000000000000000" pitchFamily="2" charset="2"/>
              <a:buChar char="q"/>
            </a:pPr>
            <a:r>
              <a:rPr lang="en-US" sz="1800" dirty="0"/>
              <a:t>Message will be available on inbox</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a EC2 instance (for its metrics to appear)</a:t>
            </a:r>
          </a:p>
          <a:p>
            <a:pPr marL="285750" indent="-285750">
              <a:buFont typeface="Wingdings" panose="05000000000000000000" pitchFamily="2" charset="2"/>
              <a:buChar char="q"/>
            </a:pPr>
            <a:r>
              <a:rPr lang="en-US" sz="1800" dirty="0"/>
              <a:t>Meanwhile CloudWatch – Metrics – All Metrics will show metrics available for all AWS Services</a:t>
            </a:r>
          </a:p>
          <a:p>
            <a:pPr marL="285750" indent="-285750">
              <a:buFont typeface="Wingdings" panose="05000000000000000000" pitchFamily="2" charset="2"/>
              <a:buChar char="q"/>
            </a:pPr>
            <a:r>
              <a:rPr lang="en-US" sz="1800" dirty="0"/>
              <a:t>Click on SQS , to see metrics available, Query tab besides Browse tab will enable users to run queries to see metrics</a:t>
            </a:r>
          </a:p>
          <a:p>
            <a:pPr marL="285750" indent="-285750">
              <a:buFont typeface="Wingdings" panose="05000000000000000000" pitchFamily="2" charset="2"/>
              <a:buChar char="q"/>
            </a:pPr>
            <a:r>
              <a:rPr lang="en-US" sz="1800" dirty="0"/>
              <a:t>EC2 instance created will also show up in the list</a:t>
            </a:r>
          </a:p>
          <a:p>
            <a:pPr marL="285750" indent="-285750">
              <a:buFont typeface="Wingdings" panose="05000000000000000000" pitchFamily="2" charset="2"/>
              <a:buChar char="q"/>
            </a:pPr>
            <a:r>
              <a:rPr lang="en-US" sz="1800" dirty="0"/>
              <a:t>Left Menu -&gt; Create Alarm -&gt; Metrics -&gt; EC2 -&gt; CPUUtilization &gt; 80% -&gt; In Alarm -&gt; Create Topic -&gt; Put email (Over email , click on confirm subscription) -&gt; Create Alarm</a:t>
            </a:r>
          </a:p>
          <a:p>
            <a:pPr marL="285750" indent="-285750">
              <a:buFont typeface="Wingdings" panose="05000000000000000000" pitchFamily="2" charset="2"/>
              <a:buChar char="q"/>
            </a:pPr>
            <a:r>
              <a:rPr lang="en-US" sz="1800" dirty="0"/>
              <a:t>Change region to us-east-1 and billing metrics will be available</a:t>
            </a:r>
          </a:p>
          <a:p>
            <a:pPr marL="285750" indent="-285750">
              <a:buFont typeface="Wingdings" panose="05000000000000000000" pitchFamily="2" charset="2"/>
              <a:buChar char="q"/>
            </a:pPr>
            <a:r>
              <a:rPr lang="en-US" sz="1800" dirty="0"/>
              <a:t>Clean up – Delete Alarm and topics created. Delete also the EC2 instance</a:t>
            </a:r>
          </a:p>
          <a:p>
            <a:pPr marL="285750" indent="-285750">
              <a:buFont typeface="Wingdings" panose="05000000000000000000" pitchFamily="2" charset="2"/>
              <a:buChar char="q"/>
            </a:pPr>
            <a:r>
              <a:rPr lang="en-US" sz="1800" dirty="0"/>
              <a:t>For CloudWatch logs , a lambda cloud watch logs can be demoed</a:t>
            </a:r>
          </a:p>
          <a:p>
            <a:pPr marL="285750" indent="-285750">
              <a:buFont typeface="Wingdings" panose="05000000000000000000" pitchFamily="2" charset="2"/>
              <a:buChar char="q"/>
            </a:pPr>
            <a:r>
              <a:rPr lang="en-US" sz="1800" dirty="0"/>
              <a:t>For EC2, a agent need to be installed on EC2 agent. Documentation is available to follow</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794471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t>AWS Shiels Standard protects applications from such attacks and is free</a:t>
            </a:r>
          </a:p>
          <a:p>
            <a:pPr marL="285750" indent="-285750">
              <a:buFont typeface="Wingdings" panose="05000000000000000000" pitchFamily="2" charset="2"/>
              <a:buChar char="q"/>
            </a:pPr>
            <a:r>
              <a:rPr lang="en-US" sz="1800" dirty="0"/>
              <a:t>AWS Advance Shield comes with loads of other features to give premium protection 24/7 and is not free</a:t>
            </a:r>
          </a:p>
          <a:p>
            <a:pPr marL="285750" indent="-285750">
              <a:buFont typeface="Wingdings" panose="05000000000000000000" pitchFamily="2" charset="2"/>
              <a:buChar char="q"/>
            </a:pPr>
            <a:r>
              <a:rPr lang="en-US" sz="1800" dirty="0"/>
              <a:t>AWS Web Application Firewall (WAF) 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857933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CloudFront and Route53 coupled with AWS Shield can protect at edge itself</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lnSpcReduction="10000"/>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t>AWS provide a hardware in AWS infrastructure called as </a:t>
            </a:r>
            <a:r>
              <a:rPr lang="en-US" sz="1600" dirty="0">
                <a:highlight>
                  <a:srgbClr val="FFFF00"/>
                </a:highlight>
              </a:rPr>
              <a:t>Cloud-HSM </a:t>
            </a:r>
            <a:r>
              <a:rPr lang="en-US" sz="1600" dirty="0"/>
              <a:t>(hardware security module) which contains customer managed keys</a:t>
            </a:r>
          </a:p>
          <a:p>
            <a:pPr marL="285750" indent="-285750">
              <a:buFont typeface="Wingdings" panose="05000000000000000000" pitchFamily="2" charset="2"/>
              <a:buChar char="q"/>
            </a:pPr>
            <a:r>
              <a:rPr lang="en-US" sz="1600" dirty="0"/>
              <a:t>Someone if got access to data won’t be able to see, unless key is available with him to decrypt</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a:t>
            </a:r>
            <a:r>
              <a:rPr lang="en-US" sz="1500" spc="50" dirty="0" err="1">
                <a:solidFill>
                  <a:schemeClr val="tx1"/>
                </a:solidFill>
              </a:rPr>
              <a:t>InstanceId</a:t>
            </a:r>
            <a:endParaRPr lang="en-US" sz="1500" spc="50" dirty="0">
              <a:solidFill>
                <a:schemeClr val="tx1"/>
              </a:solidFill>
            </a:endParaRP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5625</TotalTime>
  <Words>10651</Words>
  <Application>Microsoft Office PowerPoint</Application>
  <PresentationFormat>Widescreen</PresentationFormat>
  <Paragraphs>1285</Paragraphs>
  <Slides>98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vt:lpstr>
      <vt:lpstr>Elastic block storage - EBs</vt:lpstr>
      <vt:lpstr>EBS – hands-on</vt:lpstr>
      <vt:lpstr>EBS Snapshots</vt:lpstr>
      <vt:lpstr>AMI – Amazon machine image</vt:lpstr>
      <vt:lpstr>Instance store (no hands-on)</vt:lpstr>
      <vt:lpstr>EFS</vt:lpstr>
      <vt:lpstr>Scalability</vt:lpstr>
      <vt:lpstr>High availability</vt:lpstr>
      <vt:lpstr>Load balancing</vt:lpstr>
      <vt:lpstr>ALB – Hands on</vt:lpstr>
      <vt:lpstr>Auto scaling group (ASG)</vt:lpstr>
      <vt:lpstr>ASG Hands-on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Other services</vt:lpstr>
      <vt:lpstr>CloudWatch</vt:lpstr>
      <vt:lpstr>CloudWatch – Hands on</vt:lpstr>
      <vt:lpstr>AWS Security</vt:lpstr>
      <vt:lpstr>AWS Security- Attacks</vt:lpstr>
      <vt:lpstr>AWS Security- Encryption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Chandrakant Bagade</cp:lastModifiedBy>
  <cp:revision>1002</cp:revision>
  <dcterms:created xsi:type="dcterms:W3CDTF">2023-03-07T07:35:16Z</dcterms:created>
  <dcterms:modified xsi:type="dcterms:W3CDTF">2023-12-30T14:39:18Z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